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5/21/2021</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025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5/21/2021</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41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220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537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30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7333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987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541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2243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580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5/21/2021</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478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5/21/2021</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427700498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blackmidwivesalliance.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internationalmidwives.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midwifery.org.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citizensformidwifery.org/home-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mana.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nacpm.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906370-1564-49FA-A802-58546B392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nk background with white dots&#10;&#10;Description automatically generated with low confidence">
            <a:extLst>
              <a:ext uri="{FF2B5EF4-FFF2-40B4-BE49-F238E27FC236}">
                <a16:creationId xmlns:a16="http://schemas.microsoft.com/office/drawing/2014/main" id="{99BA1C17-0599-466A-9AE2-C49791FBABE9}"/>
              </a:ext>
            </a:extLst>
          </p:cNvPr>
          <p:cNvPicPr>
            <a:picLocks noChangeAspect="1"/>
          </p:cNvPicPr>
          <p:nvPr/>
        </p:nvPicPr>
        <p:blipFill rotWithShape="1">
          <a:blip r:embed="rId2">
            <a:alphaModFix amt="55000"/>
          </a:blip>
          <a:srcRect b="7025"/>
          <a:stretch/>
        </p:blipFill>
        <p:spPr>
          <a:xfrm>
            <a:off x="20" y="10"/>
            <a:ext cx="12191980" cy="6857990"/>
          </a:xfrm>
          <a:prstGeom prst="rect">
            <a:avLst/>
          </a:prstGeom>
        </p:spPr>
      </p:pic>
      <p:sp>
        <p:nvSpPr>
          <p:cNvPr id="11" name="Oval 10">
            <a:extLst>
              <a:ext uri="{FF2B5EF4-FFF2-40B4-BE49-F238E27FC236}">
                <a16:creationId xmlns:a16="http://schemas.microsoft.com/office/drawing/2014/main" id="{EF640709-BDFD-453B-B75D-6212E7A87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1500" y="370600"/>
            <a:ext cx="5923842" cy="592384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1A4D366-D560-4515-89B7-497066002D65}"/>
              </a:ext>
            </a:extLst>
          </p:cNvPr>
          <p:cNvSpPr>
            <a:spLocks noGrp="1"/>
          </p:cNvSpPr>
          <p:nvPr>
            <p:ph type="ctrTitle"/>
          </p:nvPr>
        </p:nvSpPr>
        <p:spPr>
          <a:xfrm>
            <a:off x="3577192" y="1032483"/>
            <a:ext cx="5037616" cy="2982360"/>
          </a:xfrm>
        </p:spPr>
        <p:txBody>
          <a:bodyPr>
            <a:normAutofit/>
          </a:bodyPr>
          <a:lstStyle/>
          <a:p>
            <a:r>
              <a:rPr lang="en-US" sz="5600"/>
              <a:t>National Organizations for Midwifery</a:t>
            </a:r>
          </a:p>
        </p:txBody>
      </p:sp>
      <p:sp>
        <p:nvSpPr>
          <p:cNvPr id="3" name="Subtitle 2">
            <a:extLst>
              <a:ext uri="{FF2B5EF4-FFF2-40B4-BE49-F238E27FC236}">
                <a16:creationId xmlns:a16="http://schemas.microsoft.com/office/drawing/2014/main" id="{5775A245-DCE2-4697-BAD1-67BB3AF163D4}"/>
              </a:ext>
            </a:extLst>
          </p:cNvPr>
          <p:cNvSpPr>
            <a:spLocks noGrp="1"/>
          </p:cNvSpPr>
          <p:nvPr>
            <p:ph type="subTitle" idx="1"/>
          </p:nvPr>
        </p:nvSpPr>
        <p:spPr>
          <a:xfrm>
            <a:off x="3577192" y="4106918"/>
            <a:ext cx="5037616" cy="1655762"/>
          </a:xfrm>
        </p:spPr>
        <p:txBody>
          <a:bodyPr>
            <a:normAutofit lnSpcReduction="10000"/>
          </a:bodyPr>
          <a:lstStyle/>
          <a:p>
            <a:r>
              <a:rPr lang="en-US" dirty="0"/>
              <a:t>(There are no local organizations in North Dakota)</a:t>
            </a:r>
          </a:p>
          <a:p>
            <a:endParaRPr lang="en-US" dirty="0"/>
          </a:p>
          <a:p>
            <a:r>
              <a:rPr lang="en-US" dirty="0"/>
              <a:t>By: Sherrica Blackmon</a:t>
            </a:r>
          </a:p>
        </p:txBody>
      </p:sp>
      <p:sp>
        <p:nvSpPr>
          <p:cNvPr id="13" name="Arc 12">
            <a:extLst>
              <a:ext uri="{FF2B5EF4-FFF2-40B4-BE49-F238E27FC236}">
                <a16:creationId xmlns:a16="http://schemas.microsoft.com/office/drawing/2014/main" id="{B4019478-3FDC-438C-8848-1D7DA864A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E406479-1D57-4209-B128-3C8174624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99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700"/>
                                        <p:tgtEl>
                                          <p:spTgt spid="3">
                                            <p:txEl>
                                              <p:pRg st="2" end="2"/>
                                            </p:txEl>
                                          </p:spTgt>
                                        </p:tgtEl>
                                      </p:cBhvr>
                                    </p:animEffect>
                                  </p:childTnLst>
                                </p:cTn>
                              </p:par>
                              <p:par>
                                <p:cTn id="13" presetID="10" presetClass="entr" presetSubtype="0" fill="hold" grpId="0" nodeType="withEffect">
                                  <p:stCondLst>
                                    <p:cond delay="1000"/>
                                  </p:stCondLst>
                                  <p:iterate>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F238C-2381-4E19-B667-FEB67B966CDA}"/>
              </a:ext>
            </a:extLst>
          </p:cNvPr>
          <p:cNvSpPr>
            <a:spLocks noGrp="1"/>
          </p:cNvSpPr>
          <p:nvPr>
            <p:ph type="title"/>
          </p:nvPr>
        </p:nvSpPr>
        <p:spPr/>
        <p:txBody>
          <a:bodyPr/>
          <a:lstStyle/>
          <a:p>
            <a:r>
              <a:rPr lang="en-US" dirty="0"/>
              <a:t>National Black Midwives Alliance </a:t>
            </a:r>
          </a:p>
        </p:txBody>
      </p:sp>
      <p:sp>
        <p:nvSpPr>
          <p:cNvPr id="3" name="Content Placeholder 2">
            <a:extLst>
              <a:ext uri="{FF2B5EF4-FFF2-40B4-BE49-F238E27FC236}">
                <a16:creationId xmlns:a16="http://schemas.microsoft.com/office/drawing/2014/main" id="{EBDACE77-E111-4515-A33A-0E30AB725FE1}"/>
              </a:ext>
            </a:extLst>
          </p:cNvPr>
          <p:cNvSpPr>
            <a:spLocks noGrp="1"/>
          </p:cNvSpPr>
          <p:nvPr>
            <p:ph idx="1"/>
          </p:nvPr>
        </p:nvSpPr>
        <p:spPr/>
        <p:txBody>
          <a:bodyPr>
            <a:normAutofit fontScale="92500" lnSpcReduction="10000"/>
          </a:bodyPr>
          <a:lstStyle/>
          <a:p>
            <a:r>
              <a:rPr lang="en-US" dirty="0"/>
              <a:t>To join, you must be a black midwife, student midwife, or an ally/supporter.</a:t>
            </a:r>
          </a:p>
          <a:p>
            <a:r>
              <a:rPr lang="en-US" dirty="0"/>
              <a:t>Their purpose is to grow development, preservation, advocacy, and education of the Black midwifery work force in the U.S.</a:t>
            </a:r>
          </a:p>
          <a:p>
            <a:r>
              <a:rPr lang="en-US" dirty="0"/>
              <a:t>There are no projects at the moment.</a:t>
            </a:r>
          </a:p>
          <a:p>
            <a:r>
              <a:rPr lang="en-US" dirty="0"/>
              <a:t>Their goals are to increase the number of and access to Black midwives, support legislative efforts led by Black midwives and supporters, and to advocate for and support the development of educational pathways for Black student midwives. </a:t>
            </a:r>
          </a:p>
          <a:p>
            <a:pPr marL="0" indent="0">
              <a:buNone/>
            </a:pPr>
            <a:r>
              <a:rPr lang="en-US" dirty="0"/>
              <a:t>   </a:t>
            </a:r>
            <a:r>
              <a:rPr lang="en-US" dirty="0">
                <a:hlinkClick r:id="rId2"/>
              </a:rPr>
              <a:t>https://blackmidwivesalliance.org/</a:t>
            </a:r>
            <a:r>
              <a:rPr lang="en-US" dirty="0"/>
              <a:t> </a:t>
            </a:r>
          </a:p>
        </p:txBody>
      </p:sp>
    </p:spTree>
    <p:extLst>
      <p:ext uri="{BB962C8B-B14F-4D97-AF65-F5344CB8AC3E}">
        <p14:creationId xmlns:p14="http://schemas.microsoft.com/office/powerpoint/2010/main" val="2323987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3926-2758-4172-B15C-1BCF7CE865BA}"/>
              </a:ext>
            </a:extLst>
          </p:cNvPr>
          <p:cNvSpPr>
            <a:spLocks noGrp="1"/>
          </p:cNvSpPr>
          <p:nvPr>
            <p:ph type="title"/>
          </p:nvPr>
        </p:nvSpPr>
        <p:spPr/>
        <p:txBody>
          <a:bodyPr/>
          <a:lstStyle/>
          <a:p>
            <a:r>
              <a:rPr lang="en-US" dirty="0"/>
              <a:t>International Confederation of Midwives</a:t>
            </a:r>
          </a:p>
        </p:txBody>
      </p:sp>
      <p:sp>
        <p:nvSpPr>
          <p:cNvPr id="3" name="Content Placeholder 2">
            <a:extLst>
              <a:ext uri="{FF2B5EF4-FFF2-40B4-BE49-F238E27FC236}">
                <a16:creationId xmlns:a16="http://schemas.microsoft.com/office/drawing/2014/main" id="{9239120F-DF43-42E5-8DFC-2708EA89236B}"/>
              </a:ext>
            </a:extLst>
          </p:cNvPr>
          <p:cNvSpPr>
            <a:spLocks noGrp="1"/>
          </p:cNvSpPr>
          <p:nvPr>
            <p:ph idx="1"/>
          </p:nvPr>
        </p:nvSpPr>
        <p:spPr>
          <a:xfrm>
            <a:off x="838200" y="1825625"/>
            <a:ext cx="10515600" cy="4667250"/>
          </a:xfrm>
        </p:spPr>
        <p:txBody>
          <a:bodyPr>
            <a:normAutofit fontScale="85000" lnSpcReduction="20000"/>
          </a:bodyPr>
          <a:lstStyle/>
          <a:p>
            <a:r>
              <a:rPr lang="en-US" dirty="0"/>
              <a:t>To join, there are nine requirements to become a full member which can be found in their membership brochure to include: Be within a country that registers midwives and/or legally licenses to practice, Be able to pay membership fees, and be within a country with pre-service Midwifery Education Programs.</a:t>
            </a:r>
          </a:p>
          <a:p>
            <a:r>
              <a:rPr lang="en-US" dirty="0"/>
              <a:t>Their purpose is to strengthen Midwives’ Associations and to advance the profession of midwifery globally by promoting autonomous midwives as the most appropriate caregivers for childbearing women and in keeping birth normal, in order to enhance the reproductive health of women, their newborns, and their families. </a:t>
            </a:r>
          </a:p>
          <a:p>
            <a:r>
              <a:rPr lang="en-US" dirty="0"/>
              <a:t>At the moment, there are no on-going project but there are previous projects along with the results listed under Projects.</a:t>
            </a:r>
          </a:p>
          <a:p>
            <a:r>
              <a:rPr lang="en-US" dirty="0"/>
              <a:t> Their goals are to see a world where every childbearing woman has access to a midwife’s care for herself and her newborn. </a:t>
            </a:r>
          </a:p>
          <a:p>
            <a:pPr marL="0" indent="0">
              <a:buNone/>
            </a:pPr>
            <a:r>
              <a:rPr lang="en-US" dirty="0">
                <a:hlinkClick r:id="rId2"/>
              </a:rPr>
              <a:t>      https://www.internationalmidwives.org</a:t>
            </a:r>
            <a:r>
              <a:rPr lang="en-US" dirty="0"/>
              <a:t> </a:t>
            </a:r>
          </a:p>
          <a:p>
            <a:endParaRPr lang="en-US" dirty="0"/>
          </a:p>
          <a:p>
            <a:endParaRPr lang="en-US" dirty="0"/>
          </a:p>
        </p:txBody>
      </p:sp>
    </p:spTree>
    <p:extLst>
      <p:ext uri="{BB962C8B-B14F-4D97-AF65-F5344CB8AC3E}">
        <p14:creationId xmlns:p14="http://schemas.microsoft.com/office/powerpoint/2010/main" val="2562328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B4CA-E725-40EB-AA12-01B13456A477}"/>
              </a:ext>
            </a:extLst>
          </p:cNvPr>
          <p:cNvSpPr>
            <a:spLocks noGrp="1"/>
          </p:cNvSpPr>
          <p:nvPr>
            <p:ph type="title"/>
          </p:nvPr>
        </p:nvSpPr>
        <p:spPr/>
        <p:txBody>
          <a:bodyPr/>
          <a:lstStyle/>
          <a:p>
            <a:r>
              <a:rPr lang="en-US" dirty="0"/>
              <a:t>Association of Radical Midwives</a:t>
            </a:r>
          </a:p>
        </p:txBody>
      </p:sp>
      <p:sp>
        <p:nvSpPr>
          <p:cNvPr id="3" name="Content Placeholder 2">
            <a:extLst>
              <a:ext uri="{FF2B5EF4-FFF2-40B4-BE49-F238E27FC236}">
                <a16:creationId xmlns:a16="http://schemas.microsoft.com/office/drawing/2014/main" id="{AEABAB17-5E8F-4745-9037-0170501D55DD}"/>
              </a:ext>
            </a:extLst>
          </p:cNvPr>
          <p:cNvSpPr>
            <a:spLocks noGrp="1"/>
          </p:cNvSpPr>
          <p:nvPr>
            <p:ph idx="1"/>
          </p:nvPr>
        </p:nvSpPr>
        <p:spPr/>
        <p:txBody>
          <a:bodyPr>
            <a:normAutofit fontScale="85000" lnSpcReduction="20000"/>
          </a:bodyPr>
          <a:lstStyle/>
          <a:p>
            <a:r>
              <a:rPr lang="en-US" dirty="0"/>
              <a:t>To join, you must pay a membership fee and be any person with an interest in pregnancy, birth, babies, maternity services and/or maternity policy.</a:t>
            </a:r>
          </a:p>
          <a:p>
            <a:r>
              <a:rPr lang="en-US" dirty="0"/>
              <a:t>Their purpose is to provide support, information, leadership and practical assistance for midwives, and others so that maternity services are woman-centered, compassionate, and human-scaled. </a:t>
            </a:r>
          </a:p>
          <a:p>
            <a:r>
              <a:rPr lang="en-US" dirty="0"/>
              <a:t> They have a project that is campaigning for Better Midwifery Regulation. For those without a membership, they are encouraged share their page on social media.</a:t>
            </a:r>
          </a:p>
          <a:p>
            <a:r>
              <a:rPr lang="en-US" dirty="0"/>
              <a:t>Their goals are for autonomous, empowered midwives to be able to support women’s choice in childbirth.</a:t>
            </a:r>
          </a:p>
          <a:p>
            <a:pPr marL="0" indent="0">
              <a:buNone/>
            </a:pPr>
            <a:r>
              <a:rPr lang="en-US" dirty="0"/>
              <a:t>   </a:t>
            </a:r>
            <a:r>
              <a:rPr lang="en-US" dirty="0">
                <a:hlinkClick r:id="rId2"/>
              </a:rPr>
              <a:t>https://www.midwifery.org.uk</a:t>
            </a:r>
            <a:r>
              <a:rPr lang="en-US" dirty="0"/>
              <a:t> </a:t>
            </a:r>
          </a:p>
          <a:p>
            <a:endParaRPr lang="en-US" dirty="0"/>
          </a:p>
        </p:txBody>
      </p:sp>
    </p:spTree>
    <p:extLst>
      <p:ext uri="{BB962C8B-B14F-4D97-AF65-F5344CB8AC3E}">
        <p14:creationId xmlns:p14="http://schemas.microsoft.com/office/powerpoint/2010/main" val="3526281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2B2C-A1F7-45CA-917A-C31C9119ABC6}"/>
              </a:ext>
            </a:extLst>
          </p:cNvPr>
          <p:cNvSpPr>
            <a:spLocks noGrp="1"/>
          </p:cNvSpPr>
          <p:nvPr>
            <p:ph type="title"/>
          </p:nvPr>
        </p:nvSpPr>
        <p:spPr/>
        <p:txBody>
          <a:bodyPr/>
          <a:lstStyle/>
          <a:p>
            <a:r>
              <a:rPr lang="en-US" dirty="0"/>
              <a:t>Citizens for Midwifery</a:t>
            </a:r>
          </a:p>
        </p:txBody>
      </p:sp>
      <p:sp>
        <p:nvSpPr>
          <p:cNvPr id="3" name="Content Placeholder 2">
            <a:extLst>
              <a:ext uri="{FF2B5EF4-FFF2-40B4-BE49-F238E27FC236}">
                <a16:creationId xmlns:a16="http://schemas.microsoft.com/office/drawing/2014/main" id="{3E0A3866-AE06-4387-8553-01D6ED677B55}"/>
              </a:ext>
            </a:extLst>
          </p:cNvPr>
          <p:cNvSpPr>
            <a:spLocks noGrp="1"/>
          </p:cNvSpPr>
          <p:nvPr>
            <p:ph idx="1"/>
          </p:nvPr>
        </p:nvSpPr>
        <p:spPr/>
        <p:txBody>
          <a:bodyPr>
            <a:normAutofit lnSpcReduction="10000"/>
          </a:bodyPr>
          <a:lstStyle/>
          <a:p>
            <a:r>
              <a:rPr lang="en-US" dirty="0"/>
              <a:t>Upon viewing the website, you would need to contact the organization about membership.</a:t>
            </a:r>
          </a:p>
          <a:p>
            <a:r>
              <a:rPr lang="en-US" dirty="0"/>
              <a:t>Their purpose is to provide information and resources that promote the local midwife, as well as midwives and midwifery care across the country.</a:t>
            </a:r>
          </a:p>
          <a:p>
            <a:r>
              <a:rPr lang="en-US" dirty="0"/>
              <a:t>At this time, there are no projects.</a:t>
            </a:r>
          </a:p>
          <a:p>
            <a:r>
              <a:rPr lang="en-US" dirty="0"/>
              <a:t>Their goals are to work to change factors that restrict access to midwifery and the Midwives Model of Care.</a:t>
            </a:r>
          </a:p>
          <a:p>
            <a:pPr marL="0" indent="0">
              <a:buNone/>
            </a:pPr>
            <a:r>
              <a:rPr lang="en-US" dirty="0"/>
              <a:t>  </a:t>
            </a:r>
            <a:r>
              <a:rPr lang="en-US" dirty="0">
                <a:hlinkClick r:id="rId2"/>
              </a:rPr>
              <a:t>https://www.citizensformidwifery.org/home-1</a:t>
            </a:r>
            <a:r>
              <a:rPr lang="en-US" dirty="0"/>
              <a:t> </a:t>
            </a:r>
          </a:p>
          <a:p>
            <a:endParaRPr lang="en-US" dirty="0"/>
          </a:p>
          <a:p>
            <a:endParaRPr lang="en-US" dirty="0"/>
          </a:p>
        </p:txBody>
      </p:sp>
    </p:spTree>
    <p:extLst>
      <p:ext uri="{BB962C8B-B14F-4D97-AF65-F5344CB8AC3E}">
        <p14:creationId xmlns:p14="http://schemas.microsoft.com/office/powerpoint/2010/main" val="612005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C2EC-7904-4355-BDBA-8FB0E2F9E13E}"/>
              </a:ext>
            </a:extLst>
          </p:cNvPr>
          <p:cNvSpPr>
            <a:spLocks noGrp="1"/>
          </p:cNvSpPr>
          <p:nvPr>
            <p:ph type="title"/>
          </p:nvPr>
        </p:nvSpPr>
        <p:spPr/>
        <p:txBody>
          <a:bodyPr/>
          <a:lstStyle/>
          <a:p>
            <a:r>
              <a:rPr lang="en-US" dirty="0"/>
              <a:t>Midwives Alliance North America</a:t>
            </a:r>
          </a:p>
        </p:txBody>
      </p:sp>
      <p:sp>
        <p:nvSpPr>
          <p:cNvPr id="3" name="Content Placeholder 2">
            <a:extLst>
              <a:ext uri="{FF2B5EF4-FFF2-40B4-BE49-F238E27FC236}">
                <a16:creationId xmlns:a16="http://schemas.microsoft.com/office/drawing/2014/main" id="{211F87AB-F32E-449D-986D-25877F44A39D}"/>
              </a:ext>
            </a:extLst>
          </p:cNvPr>
          <p:cNvSpPr>
            <a:spLocks noGrp="1"/>
          </p:cNvSpPr>
          <p:nvPr>
            <p:ph idx="1"/>
          </p:nvPr>
        </p:nvSpPr>
        <p:spPr/>
        <p:txBody>
          <a:bodyPr>
            <a:normAutofit fontScale="92500" lnSpcReduction="20000"/>
          </a:bodyPr>
          <a:lstStyle/>
          <a:p>
            <a:r>
              <a:rPr lang="en-US" dirty="0"/>
              <a:t>To join, you can be a midwife, student midwife or affiliate, or a supporter and pay a membership fee.</a:t>
            </a:r>
          </a:p>
          <a:p>
            <a:r>
              <a:rPr lang="en-US" dirty="0"/>
              <a:t>Their purpose is to unite, strengthen, support and advocate for the midwifery community and to promote educational, economic, and cultural sustainability of the midwifery profession.</a:t>
            </a:r>
          </a:p>
          <a:p>
            <a:r>
              <a:rPr lang="en-US" dirty="0"/>
              <a:t>There are several projects being worked on in maternal-infant health and midwifery care.</a:t>
            </a:r>
          </a:p>
          <a:p>
            <a:r>
              <a:rPr lang="en-US" dirty="0"/>
              <a:t>Their goals are envisioning Midwifery as a thriving, diverse, autonomous profession in service to families throughout North America. </a:t>
            </a:r>
          </a:p>
          <a:p>
            <a:pPr marL="0" indent="0">
              <a:buNone/>
            </a:pPr>
            <a:r>
              <a:rPr lang="en-US" dirty="0"/>
              <a:t>   </a:t>
            </a:r>
            <a:r>
              <a:rPr lang="en-US" dirty="0">
                <a:hlinkClick r:id="rId2"/>
              </a:rPr>
              <a:t>https://mana.org</a:t>
            </a:r>
            <a:r>
              <a:rPr lang="en-US" dirty="0"/>
              <a:t> </a:t>
            </a:r>
          </a:p>
          <a:p>
            <a:endParaRPr lang="en-US" dirty="0"/>
          </a:p>
          <a:p>
            <a:endParaRPr lang="en-US" dirty="0"/>
          </a:p>
        </p:txBody>
      </p:sp>
    </p:spTree>
    <p:extLst>
      <p:ext uri="{BB962C8B-B14F-4D97-AF65-F5344CB8AC3E}">
        <p14:creationId xmlns:p14="http://schemas.microsoft.com/office/powerpoint/2010/main" val="2258890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2E4C0-0B97-4AD6-8BC8-1BEAFCB4E5F6}"/>
              </a:ext>
            </a:extLst>
          </p:cNvPr>
          <p:cNvSpPr>
            <a:spLocks noGrp="1"/>
          </p:cNvSpPr>
          <p:nvPr>
            <p:ph type="title"/>
          </p:nvPr>
        </p:nvSpPr>
        <p:spPr/>
        <p:txBody>
          <a:bodyPr/>
          <a:lstStyle/>
          <a:p>
            <a:r>
              <a:rPr lang="en-US" dirty="0"/>
              <a:t>National Association of Certified Professional Midwives</a:t>
            </a:r>
          </a:p>
        </p:txBody>
      </p:sp>
      <p:sp>
        <p:nvSpPr>
          <p:cNvPr id="3" name="Content Placeholder 2">
            <a:extLst>
              <a:ext uri="{FF2B5EF4-FFF2-40B4-BE49-F238E27FC236}">
                <a16:creationId xmlns:a16="http://schemas.microsoft.com/office/drawing/2014/main" id="{E3E64D5D-BFE0-4E59-8F00-0C594664DA66}"/>
              </a:ext>
            </a:extLst>
          </p:cNvPr>
          <p:cNvSpPr>
            <a:spLocks noGrp="1"/>
          </p:cNvSpPr>
          <p:nvPr>
            <p:ph idx="1"/>
          </p:nvPr>
        </p:nvSpPr>
        <p:spPr>
          <a:xfrm>
            <a:off x="838200" y="1825625"/>
            <a:ext cx="10515600" cy="4667250"/>
          </a:xfrm>
        </p:spPr>
        <p:txBody>
          <a:bodyPr>
            <a:normAutofit fontScale="85000" lnSpcReduction="20000"/>
          </a:bodyPr>
          <a:lstStyle/>
          <a:p>
            <a:r>
              <a:rPr lang="en-US" dirty="0"/>
              <a:t>To join, you must be a CPM, student midwife, or be a member of the public who supports NACPMs work. </a:t>
            </a:r>
          </a:p>
          <a:p>
            <a:r>
              <a:rPr lang="en-US" dirty="0"/>
              <a:t>Their purpose is to be a powerful, collective voice for CPMs. They strengthen and support excellence in the profession and influence birth health policy to ensure that all childbearing people and babies have a healthy start.</a:t>
            </a:r>
          </a:p>
          <a:p>
            <a:r>
              <a:rPr lang="en-US" dirty="0"/>
              <a:t>There are numerous projects that NACPM implemented on order to achieve its vision and fulfill its purpose. They can be found on the website.</a:t>
            </a:r>
          </a:p>
          <a:p>
            <a:r>
              <a:rPr lang="en-US" dirty="0"/>
              <a:t>Their goals are for all birthing people to have access to care through a midwife, where the birthplace is choice of the family, and where all childbearing people and their babies have the same chance to be healthy. </a:t>
            </a:r>
          </a:p>
          <a:p>
            <a:pPr marL="0" indent="0">
              <a:buNone/>
            </a:pPr>
            <a:r>
              <a:rPr lang="en-US" dirty="0"/>
              <a:t>  </a:t>
            </a:r>
            <a:r>
              <a:rPr lang="en-US" dirty="0">
                <a:hlinkClick r:id="rId2"/>
              </a:rPr>
              <a:t>https://nacpm.org</a:t>
            </a:r>
            <a:r>
              <a:rPr lang="en-US" dirty="0"/>
              <a:t> </a:t>
            </a:r>
          </a:p>
          <a:p>
            <a:endParaRPr lang="en-US" dirty="0"/>
          </a:p>
        </p:txBody>
      </p:sp>
    </p:spTree>
    <p:extLst>
      <p:ext uri="{BB962C8B-B14F-4D97-AF65-F5344CB8AC3E}">
        <p14:creationId xmlns:p14="http://schemas.microsoft.com/office/powerpoint/2010/main" val="3808545249"/>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estival">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387</TotalTime>
  <Words>730</Words>
  <Application>Microsoft Office PowerPoint</Application>
  <PresentationFormat>Widescreen</PresentationFormat>
  <Paragraphs>40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Aharoni</vt:lpstr>
      <vt:lpstr>Arial</vt:lpstr>
      <vt:lpstr>Avenir Next LT Pro</vt:lpstr>
      <vt:lpstr>Calibri</vt:lpstr>
      <vt:lpstr>ShapesVTI</vt:lpstr>
      <vt:lpstr>National Organizations for Midwifery</vt:lpstr>
      <vt:lpstr>National Black Midwives Alliance </vt:lpstr>
      <vt:lpstr>International Confederation of Midwives</vt:lpstr>
      <vt:lpstr>Association of Radical Midwives</vt:lpstr>
      <vt:lpstr>Citizens for Midwifery</vt:lpstr>
      <vt:lpstr>Midwives Alliance North America</vt:lpstr>
      <vt:lpstr>National Association of Certified Professional Midwives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Organizations for Midwifery</dc:title>
  <dc:creator>Sherrica Blackmon</dc:creator>
  <cp:lastModifiedBy>Sherrica Blackmon</cp:lastModifiedBy>
  <cp:revision>21</cp:revision>
  <dcterms:created xsi:type="dcterms:W3CDTF">2021-05-21T20:22:36Z</dcterms:created>
  <dcterms:modified xsi:type="dcterms:W3CDTF">2021-05-22T02:50:16Z</dcterms:modified>
</cp:coreProperties>
</file>